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6E364-8918-4E6B-A65E-31F387063641}" v="4" dt="2022-08-09T04:15:02.7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5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alid Marogi" userId="2843cc93-03c8-475e-ad55-acd47ca6d5f4" providerId="ADAL" clId="{0326E364-8918-4E6B-A65E-31F387063641}"/>
    <pc:docChg chg="custSel modSld">
      <pc:chgData name="Khalid Marogi" userId="2843cc93-03c8-475e-ad55-acd47ca6d5f4" providerId="ADAL" clId="{0326E364-8918-4E6B-A65E-31F387063641}" dt="2022-08-09T04:15:02.727" v="7"/>
      <pc:docMkLst>
        <pc:docMk/>
      </pc:docMkLst>
      <pc:sldChg chg="addSp delSp modSp mod setBg delAnim modAnim">
        <pc:chgData name="Khalid Marogi" userId="2843cc93-03c8-475e-ad55-acd47ca6d5f4" providerId="ADAL" clId="{0326E364-8918-4E6B-A65E-31F387063641}" dt="2022-08-09T04:13:38.946" v="3"/>
        <pc:sldMkLst>
          <pc:docMk/>
          <pc:sldMk cId="0" sldId="261"/>
        </pc:sldMkLst>
        <pc:picChg chg="add mod">
          <ac:chgData name="Khalid Marogi" userId="2843cc93-03c8-475e-ad55-acd47ca6d5f4" providerId="ADAL" clId="{0326E364-8918-4E6B-A65E-31F387063641}" dt="2022-08-09T04:13:31.707" v="2" actId="14100"/>
          <ac:picMkLst>
            <pc:docMk/>
            <pc:sldMk cId="0" sldId="261"/>
            <ac:picMk id="2" creationId="{1B65E010-D7B9-93AE-04E2-6FECD714E703}"/>
          </ac:picMkLst>
        </pc:picChg>
        <pc:picChg chg="del">
          <ac:chgData name="Khalid Marogi" userId="2843cc93-03c8-475e-ad55-acd47ca6d5f4" providerId="ADAL" clId="{0326E364-8918-4E6B-A65E-31F387063641}" dt="2022-08-09T04:13:04.991" v="0" actId="478"/>
          <ac:picMkLst>
            <pc:docMk/>
            <pc:sldMk cId="0" sldId="261"/>
            <ac:picMk id="90" creationId="{00000000-0000-0000-0000-000000000000}"/>
          </ac:picMkLst>
        </pc:picChg>
      </pc:sldChg>
      <pc:sldChg chg="addSp delSp modSp mod setBg delAnim modAnim">
        <pc:chgData name="Khalid Marogi" userId="2843cc93-03c8-475e-ad55-acd47ca6d5f4" providerId="ADAL" clId="{0326E364-8918-4E6B-A65E-31F387063641}" dt="2022-08-09T04:15:02.727" v="7"/>
        <pc:sldMkLst>
          <pc:docMk/>
          <pc:sldMk cId="0" sldId="265"/>
        </pc:sldMkLst>
        <pc:picChg chg="add mod">
          <ac:chgData name="Khalid Marogi" userId="2843cc93-03c8-475e-ad55-acd47ca6d5f4" providerId="ADAL" clId="{0326E364-8918-4E6B-A65E-31F387063641}" dt="2022-08-09T04:14:56.388" v="6" actId="14100"/>
          <ac:picMkLst>
            <pc:docMk/>
            <pc:sldMk cId="0" sldId="265"/>
            <ac:picMk id="2" creationId="{6B879665-8303-FD82-69A4-0C2381C22D14}"/>
          </ac:picMkLst>
        </pc:picChg>
        <pc:picChg chg="del">
          <ac:chgData name="Khalid Marogi" userId="2843cc93-03c8-475e-ad55-acd47ca6d5f4" providerId="ADAL" clId="{0326E364-8918-4E6B-A65E-31F387063641}" dt="2022-08-09T04:14:27.436" v="4" actId="478"/>
          <ac:picMkLst>
            <pc:docMk/>
            <pc:sldMk cId="0" sldId="265"/>
            <ac:picMk id="11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a:t>
            </a:r>
            <a:r>
              <a:rPr lang="en" sz="1200">
                <a:solidFill>
                  <a:schemeClr val="dk1"/>
                </a:solidFill>
                <a:latin typeface="Times New Roman"/>
                <a:ea typeface="Times New Roman"/>
                <a:cs typeface="Times New Roman"/>
                <a:sym typeface="Times New Roman"/>
              </a:rPr>
              <a:t> </a:t>
            </a:r>
            <a:r>
              <a:rPr lang="en">
                <a:solidFill>
                  <a:schemeClr val="dk1"/>
                </a:solidFill>
              </a:rPr>
              <a:t>Today we come together for the World Day of Refugees and Migrants. We remember the difficult journeys that people have to make, and how hard it can be to start again in a new country. We also remember the gifts of all the different cultures and how they have enriched our lives in Australia. Pope Francis calls this “beautiful diversity”. In his letter for the World Day, he asks us to build the future together with migrants and refugees, a place of inclusion and harmony, so it ends up looking just like the Kingdom of God.</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Let us begin with an Acknowledgement of Country.</a:t>
            </a:r>
            <a:endParaRPr>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36f40e63b8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36f40e63b8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36f38e509f_0_137: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36f38e509f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36f40e63b8_0_3: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36f40e63b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545"/>
              </a:lnSpc>
              <a:spcBef>
                <a:spcPts val="1200"/>
              </a:spcBef>
              <a:spcAft>
                <a:spcPts val="0"/>
              </a:spcAft>
              <a:buClr>
                <a:schemeClr val="dk1"/>
              </a:buClr>
              <a:buSzPts val="1100"/>
              <a:buFont typeface="Arial"/>
              <a:buNone/>
            </a:pPr>
            <a:r>
              <a:rPr lang="en"/>
              <a:t>Reader 1: We acknowledge the people who have cared for this sacred land for thousands of generations. We acknowledge the wisdom and leadership of the elders: past, present and emerging. We thank them for the foundations they have built and we pray that we can join together in a spirit of justice and reconciliation for God’s land into the future.</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36f40e63b8_0_21: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36f40e63b8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a:t>
            </a:r>
            <a:r>
              <a:rPr lang="en" sz="1200">
                <a:solidFill>
                  <a:schemeClr val="dk1"/>
                </a:solidFill>
                <a:latin typeface="Times New Roman"/>
                <a:ea typeface="Times New Roman"/>
                <a:cs typeface="Times New Roman"/>
                <a:sym typeface="Times New Roman"/>
              </a:rPr>
              <a:t> </a:t>
            </a:r>
            <a:r>
              <a:rPr lang="en">
                <a:solidFill>
                  <a:schemeClr val="dk1"/>
                </a:solidFill>
              </a:rPr>
              <a:t>Let us begin:</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 In the name of the Father, and of the Son, and of the Holy Spirit.</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a:t>
            </a:r>
            <a:r>
              <a:rPr lang="en" sz="1200">
                <a:solidFill>
                  <a:schemeClr val="dk1"/>
                </a:solidFill>
                <a:latin typeface="Times New Roman"/>
                <a:ea typeface="Times New Roman"/>
                <a:cs typeface="Times New Roman"/>
                <a:sym typeface="Times New Roman"/>
              </a:rPr>
              <a:t> </a:t>
            </a:r>
            <a:r>
              <a:rPr lang="en">
                <a:solidFill>
                  <a:schemeClr val="dk1"/>
                </a:solidFill>
              </a:rPr>
              <a:t>Amen.</a:t>
            </a:r>
            <a:endParaRPr>
              <a:solidFill>
                <a:schemeClr val="dk1"/>
              </a:solidFill>
            </a:endParaRPr>
          </a:p>
          <a:p>
            <a:pPr marL="0" lvl="0" indent="0" algn="l" rtl="0">
              <a:lnSpc>
                <a:spcPct val="125454"/>
              </a:lnSpc>
              <a:spcBef>
                <a:spcPts val="120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a:t>
            </a:r>
            <a:r>
              <a:rPr lang="en" sz="1200">
                <a:solidFill>
                  <a:schemeClr val="dk1"/>
                </a:solidFill>
                <a:latin typeface="Times New Roman"/>
                <a:ea typeface="Times New Roman"/>
                <a:cs typeface="Times New Roman"/>
                <a:sym typeface="Times New Roman"/>
              </a:rPr>
              <a:t> </a:t>
            </a:r>
            <a:r>
              <a:rPr lang="en">
                <a:solidFill>
                  <a:schemeClr val="dk1"/>
                </a:solidFill>
              </a:rPr>
              <a:t>Let us pray in the words of Pope Francis … (pause) …</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Lord, make us bearers of hope,</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so that where there is darkness,</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your light may shine,</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and where there is discouragement,</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confidence in the future may be reborn.</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Lord, make us instruments of your justice,</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so that where there is exclusion, solidarity may flourish,</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and where there is greed, a spirit of sharing may grow.</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Through Christ our Lord,</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a:t>
            </a:r>
            <a:r>
              <a:rPr lang="en" sz="1200">
                <a:solidFill>
                  <a:schemeClr val="dk1"/>
                </a:solidFill>
                <a:latin typeface="Times New Roman"/>
                <a:ea typeface="Times New Roman"/>
                <a:cs typeface="Times New Roman"/>
                <a:sym typeface="Times New Roman"/>
              </a:rPr>
              <a:t> </a:t>
            </a:r>
            <a:r>
              <a:rPr lang="en">
                <a:solidFill>
                  <a:schemeClr val="dk1"/>
                </a:solidFill>
              </a:rPr>
              <a:t>Amen.</a:t>
            </a:r>
            <a:endParaRPr>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36f40e63b8_0_28: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36f40e63b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 Let us now listen to the story of Abraham, who migrated to had to go to another</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country and learn to trust in God.</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Reader 2:</a:t>
            </a:r>
            <a:r>
              <a:rPr lang="en" sz="1200">
                <a:solidFill>
                  <a:schemeClr val="dk1"/>
                </a:solidFill>
                <a:latin typeface="Times New Roman"/>
                <a:ea typeface="Times New Roman"/>
                <a:cs typeface="Times New Roman"/>
                <a:sym typeface="Times New Roman"/>
              </a:rPr>
              <a:t> </a:t>
            </a:r>
            <a:r>
              <a:rPr lang="en">
                <a:solidFill>
                  <a:schemeClr val="dk1"/>
                </a:solidFill>
              </a:rPr>
              <a:t>A reading from the letter to the Hebrews [11:8-10, Good News Bible].</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It was faith that made Abraham obey when God called him to go out to a country which God had promised to give him. He left his own country without knowing where he was going. By faith he lived as a foreigner in the country that God had promised him. He lived in tents, as did Isaac and Jacob, who received the same promise from God. For Abraham was waiting for the city which God has designed and built, the city with permanent foundations.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 Let us now watch a video that explains a little bit more about life as a foreigner like Abraham.</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36f38e509f_0_109: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36f38e509f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36f38e509f_0_1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36f38e509f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36f38e509f_0_121: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36f38e509f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 So let us pray to our God, who calls us to be builders and bearers of hope.</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Reader 3: For Pope Francis and the whole Church.</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May we build the Kingdom of God alongside migrants, refugees, and all who are on the margins of our world. Lord, hear us.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 Lord, hear our prayer.</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Reader 4: For our government and civil leaders.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May they give care and compassion for those who seek a welcome in our land,</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release those who are unjustly imprisoned and build an inclusive and equal society. Lord, hear us.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 Lord, hear our prayer.</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Reader 5: For those who have migrated to Australia, and their families.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May they not be despised or ignored, but appreciated for their gifts and invited to share their lives and experiences. Lord, hear us.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 Lord, hear our prayer.</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Reader 6: For those who have come to Australia seeking asylum or safety.</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May they be treated with love, supported to heal from their trauma, and embraced in their wonderful diversity. Lord, hear us.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 Lord, hear our prayer.</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Reader 7: For our school community.</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May we be instruments of God’s justice as we build the future of hope together. Lord, hear us.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 Lord, hear our prayer.</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 Good and loving God, your son Jesus taught us that no one should be excluded. Inspire us to welcome the stranger and work together for the city that you have designed. We ask this through Christ our Lord.</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 Amen.</a:t>
            </a:r>
            <a:endParaRPr>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36f40e63b8_0_54: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36f40e63b8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a:t>
            </a:r>
            <a:r>
              <a:rPr lang="en" sz="1200">
                <a:solidFill>
                  <a:schemeClr val="dk1"/>
                </a:solidFill>
                <a:latin typeface="Times New Roman"/>
                <a:ea typeface="Times New Roman"/>
                <a:cs typeface="Times New Roman"/>
                <a:sym typeface="Times New Roman"/>
              </a:rPr>
              <a:t> </a:t>
            </a:r>
            <a:r>
              <a:rPr lang="en">
                <a:solidFill>
                  <a:schemeClr val="dk1"/>
                </a:solidFill>
              </a:rPr>
              <a:t>So let us conclude with the final part of the prayer of Pope Francis: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a:t>
            </a:r>
            <a:r>
              <a:rPr lang="en" sz="1200">
                <a:solidFill>
                  <a:schemeClr val="dk1"/>
                </a:solidFill>
                <a:latin typeface="Times New Roman"/>
                <a:ea typeface="Times New Roman"/>
                <a:cs typeface="Times New Roman"/>
                <a:sym typeface="Times New Roman"/>
              </a:rPr>
              <a:t> </a:t>
            </a:r>
            <a:r>
              <a:rPr lang="en">
                <a:solidFill>
                  <a:schemeClr val="dk1"/>
                </a:solidFill>
              </a:rPr>
              <a:t>Lord, make us builders of your Kingdom,</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together with migrants and refugees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and with all who dwell on the margins.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Lord, let us learn how beautiful it is</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to live together as brothers and sisters. Amen.</a:t>
            </a:r>
            <a:endParaRPr>
              <a:solidFill>
                <a:schemeClr val="dk1"/>
              </a:solidFill>
            </a:endParaRPr>
          </a:p>
          <a:p>
            <a:pPr marL="457200" lvl="0" indent="0" algn="l" rtl="0">
              <a:lnSpc>
                <a:spcPct val="150545"/>
              </a:lnSpc>
              <a:spcBef>
                <a:spcPts val="1200"/>
              </a:spcBef>
              <a:spcAft>
                <a:spcPts val="0"/>
              </a:spcAft>
              <a:buClr>
                <a:schemeClr val="dk1"/>
              </a:buClr>
              <a:buSzPts val="1100"/>
              <a:buFont typeface="Arial"/>
              <a:buNone/>
            </a:pPr>
            <a:r>
              <a:rPr lang="en">
                <a:solidFill>
                  <a:schemeClr val="dk1"/>
                </a:solidFill>
              </a:rPr>
              <a:t>Amen.</a:t>
            </a:r>
            <a:endParaRPr>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36f38e509f_0_130: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36f38e509f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a:t>
            </a:r>
            <a:r>
              <a:rPr lang="en" sz="1200">
                <a:solidFill>
                  <a:schemeClr val="dk1"/>
                </a:solidFill>
                <a:latin typeface="Times New Roman"/>
                <a:ea typeface="Times New Roman"/>
                <a:cs typeface="Times New Roman"/>
                <a:sym typeface="Times New Roman"/>
              </a:rPr>
              <a:t> </a:t>
            </a:r>
            <a:r>
              <a:rPr lang="en">
                <a:solidFill>
                  <a:schemeClr val="dk1"/>
                </a:solidFill>
              </a:rPr>
              <a:t>May the God of welcome bless and protect us, + Father, Son, and Holy Spirit.</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a:t>
            </a:r>
            <a:r>
              <a:rPr lang="en" sz="1200">
                <a:solidFill>
                  <a:schemeClr val="dk1"/>
                </a:solidFill>
                <a:latin typeface="Times New Roman"/>
                <a:ea typeface="Times New Roman"/>
                <a:cs typeface="Times New Roman"/>
                <a:sym typeface="Times New Roman"/>
              </a:rPr>
              <a:t> </a:t>
            </a:r>
            <a:r>
              <a:rPr lang="en">
                <a:solidFill>
                  <a:schemeClr val="dk1"/>
                </a:solidFill>
              </a:rPr>
              <a:t>Amen.</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Leader:</a:t>
            </a:r>
            <a:r>
              <a:rPr lang="en" sz="1200">
                <a:solidFill>
                  <a:schemeClr val="dk1"/>
                </a:solidFill>
                <a:latin typeface="Times New Roman"/>
                <a:ea typeface="Times New Roman"/>
                <a:cs typeface="Times New Roman"/>
                <a:sym typeface="Times New Roman"/>
              </a:rPr>
              <a:t> </a:t>
            </a:r>
            <a:r>
              <a:rPr lang="en">
                <a:solidFill>
                  <a:schemeClr val="dk1"/>
                </a:solidFill>
              </a:rPr>
              <a:t>And let us go in peace to build the Kingdom of God!</a:t>
            </a:r>
            <a:endParaRPr>
              <a:solidFill>
                <a:schemeClr val="dk1"/>
              </a:solidFill>
            </a:endParaRPr>
          </a:p>
          <a:p>
            <a:pPr marL="0" lvl="0" indent="0" algn="l" rtl="0">
              <a:lnSpc>
                <a:spcPct val="150545"/>
              </a:lnSpc>
              <a:spcBef>
                <a:spcPts val="1200"/>
              </a:spcBef>
              <a:spcAft>
                <a:spcPts val="0"/>
              </a:spcAft>
              <a:buClr>
                <a:schemeClr val="dk1"/>
              </a:buClr>
              <a:buSzPts val="1100"/>
              <a:buFont typeface="Arial"/>
              <a:buNone/>
            </a:pPr>
            <a:r>
              <a:rPr lang="en">
                <a:solidFill>
                  <a:schemeClr val="dk1"/>
                </a:solidFill>
              </a:rPr>
              <a:t>All:</a:t>
            </a:r>
            <a:r>
              <a:rPr lang="en" sz="1200">
                <a:solidFill>
                  <a:schemeClr val="dk1"/>
                </a:solidFill>
                <a:latin typeface="Times New Roman"/>
                <a:ea typeface="Times New Roman"/>
                <a:cs typeface="Times New Roman"/>
                <a:sym typeface="Times New Roman"/>
              </a:rPr>
              <a:t> </a:t>
            </a:r>
            <a:r>
              <a:rPr lang="en">
                <a:solidFill>
                  <a:schemeClr val="dk1"/>
                </a:solidFill>
              </a:rPr>
              <a:t>Thanks be to God!</a:t>
            </a:r>
            <a:endParaRPr>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ideo" Target="https://www.youtube.com/embed/-C3PXPG0zCw?feature=oembed" TargetMode="Externa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yRPfM5Oj-Q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ideo" Target="https://www.youtube.com/embed/3e08v5GN__s?feature=oembed"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272950" y="0"/>
            <a:ext cx="10289490" cy="6857999"/>
          </a:xfrm>
          <a:prstGeom prst="rect">
            <a:avLst/>
          </a:prstGeom>
          <a:noFill/>
          <a:ln>
            <a:noFill/>
          </a:ln>
        </p:spPr>
      </p:pic>
      <p:sp>
        <p:nvSpPr>
          <p:cNvPr id="55" name="Google Shape;55;p13"/>
          <p:cNvSpPr txBox="1">
            <a:spLocks noGrp="1"/>
          </p:cNvSpPr>
          <p:nvPr>
            <p:ph type="ctrTitle"/>
          </p:nvPr>
        </p:nvSpPr>
        <p:spPr>
          <a:xfrm>
            <a:off x="2257025" y="813500"/>
            <a:ext cx="6994800" cy="1253400"/>
          </a:xfrm>
          <a:prstGeom prst="rect">
            <a:avLst/>
          </a:prstGeom>
          <a:solidFill>
            <a:srgbClr val="E55858">
              <a:alpha val="45240"/>
            </a:srgbClr>
          </a:solidFill>
        </p:spPr>
        <p:txBody>
          <a:bodyPr spcFirstLastPara="1" wrap="square" lIns="91425" tIns="91425" rIns="91425" bIns="91425" anchor="b" anchorCtr="0">
            <a:normAutofit fontScale="90000"/>
          </a:bodyPr>
          <a:lstStyle/>
          <a:p>
            <a:pPr marL="0" lvl="0" indent="0" algn="ctr" rtl="0">
              <a:lnSpc>
                <a:spcPct val="109090"/>
              </a:lnSpc>
              <a:spcBef>
                <a:spcPts val="1200"/>
              </a:spcBef>
              <a:spcAft>
                <a:spcPts val="0"/>
              </a:spcAft>
              <a:buClr>
                <a:schemeClr val="dk1"/>
              </a:buClr>
              <a:buSzPct val="28947"/>
              <a:buFont typeface="Arial"/>
              <a:buNone/>
            </a:pPr>
            <a:endParaRPr sz="3800" b="1"/>
          </a:p>
          <a:p>
            <a:pPr marL="0" lvl="0" indent="0" algn="ctr" rtl="0">
              <a:lnSpc>
                <a:spcPct val="109090"/>
              </a:lnSpc>
              <a:spcBef>
                <a:spcPts val="1200"/>
              </a:spcBef>
              <a:spcAft>
                <a:spcPts val="0"/>
              </a:spcAft>
              <a:buClr>
                <a:schemeClr val="dk1"/>
              </a:buClr>
              <a:buSzPct val="28947"/>
              <a:buFont typeface="Arial"/>
              <a:buNone/>
            </a:pPr>
            <a:r>
              <a:rPr lang="en" sz="3800" b="1">
                <a:latin typeface="Georgia"/>
                <a:ea typeface="Georgia"/>
                <a:cs typeface="Georgia"/>
                <a:sym typeface="Georgia"/>
              </a:rPr>
              <a:t>108th World Day of Migrants and Refugees 2022</a:t>
            </a:r>
            <a:endParaRPr>
              <a:latin typeface="Georgia"/>
              <a:ea typeface="Georgia"/>
              <a:cs typeface="Georgia"/>
              <a:sym typeface="Georgia"/>
            </a:endParaRPr>
          </a:p>
        </p:txBody>
      </p:sp>
      <p:sp>
        <p:nvSpPr>
          <p:cNvPr id="56" name="Google Shape;56;p13"/>
          <p:cNvSpPr txBox="1">
            <a:spLocks noGrp="1"/>
          </p:cNvSpPr>
          <p:nvPr>
            <p:ph type="subTitle" idx="1"/>
          </p:nvPr>
        </p:nvSpPr>
        <p:spPr>
          <a:xfrm>
            <a:off x="589350" y="4597875"/>
            <a:ext cx="7965300" cy="1723200"/>
          </a:xfrm>
          <a:prstGeom prst="rect">
            <a:avLst/>
          </a:prstGeom>
          <a:solidFill>
            <a:srgbClr val="A7C0E6">
              <a:alpha val="72020"/>
            </a:srgbClr>
          </a:solidFill>
        </p:spPr>
        <p:txBody>
          <a:bodyPr spcFirstLastPara="1" wrap="square" lIns="91425" tIns="91425" rIns="91425" bIns="91425" anchor="t" anchorCtr="0">
            <a:noAutofit/>
          </a:bodyPr>
          <a:lstStyle/>
          <a:p>
            <a:pPr marL="0" lvl="0" indent="0" algn="ctr" rtl="0">
              <a:spcBef>
                <a:spcPts val="0"/>
              </a:spcBef>
              <a:spcAft>
                <a:spcPts val="0"/>
              </a:spcAft>
              <a:buNone/>
            </a:pPr>
            <a:r>
              <a:rPr lang="en" sz="4800" b="1">
                <a:solidFill>
                  <a:schemeClr val="dk1"/>
                </a:solidFill>
                <a:latin typeface="Georgia"/>
                <a:ea typeface="Georgia"/>
                <a:cs typeface="Georgia"/>
                <a:sym typeface="Georgia"/>
              </a:rPr>
              <a:t>Building the Future with Migrants and Refugees</a:t>
            </a:r>
            <a:endParaRPr sz="4800" b="1">
              <a:solidFill>
                <a:schemeClr val="dk1"/>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12"/>
        <p:cNvGrpSpPr/>
        <p:nvPr/>
      </p:nvGrpSpPr>
      <p:grpSpPr>
        <a:xfrm>
          <a:off x="0" y="0"/>
          <a:ext cx="0" cy="0"/>
          <a:chOff x="0" y="0"/>
          <a:chExt cx="0" cy="0"/>
        </a:xfrm>
      </p:grpSpPr>
      <p:sp>
        <p:nvSpPr>
          <p:cNvPr id="113" name="Google Shape;113;p2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114" name="Google Shape;114;p2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2" name="Online Media 1" title="A Place At The Table - Lori True">
            <a:hlinkClick r:id="" action="ppaction://media"/>
            <a:extLst>
              <a:ext uri="{FF2B5EF4-FFF2-40B4-BE49-F238E27FC236}">
                <a16:creationId xmlns:a16="http://schemas.microsoft.com/office/drawing/2014/main" id="{6B879665-8303-FD82-69A4-0C2381C22D14}"/>
              </a:ext>
            </a:extLst>
          </p:cNvPr>
          <p:cNvPicPr>
            <a:picLocks noRot="1" noChangeAspect="1"/>
          </p:cNvPicPr>
          <p:nvPr>
            <a:videoFile r:link="rId1"/>
          </p:nvPr>
        </p:nvPicPr>
        <p:blipFill>
          <a:blip r:embed="rId4"/>
          <a:stretch>
            <a:fillRect/>
          </a:stretch>
        </p:blipFill>
        <p:spPr>
          <a:xfrm>
            <a:off x="0" y="845820"/>
            <a:ext cx="9144000" cy="51663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Google Shape;120;p23"/>
          <p:cNvPicPr preferRelativeResize="0"/>
          <p:nvPr/>
        </p:nvPicPr>
        <p:blipFill>
          <a:blip r:embed="rId3">
            <a:alphaModFix/>
          </a:blip>
          <a:stretch>
            <a:fillRect/>
          </a:stretch>
        </p:blipFill>
        <p:spPr>
          <a:xfrm>
            <a:off x="-272950" y="0"/>
            <a:ext cx="10289490" cy="6857999"/>
          </a:xfrm>
          <a:prstGeom prst="rect">
            <a:avLst/>
          </a:prstGeom>
          <a:noFill/>
          <a:ln>
            <a:noFill/>
          </a:ln>
        </p:spPr>
      </p:pic>
      <p:sp>
        <p:nvSpPr>
          <p:cNvPr id="121" name="Google Shape;121;p23"/>
          <p:cNvSpPr txBox="1">
            <a:spLocks noGrp="1"/>
          </p:cNvSpPr>
          <p:nvPr>
            <p:ph type="ctrTitle"/>
          </p:nvPr>
        </p:nvSpPr>
        <p:spPr>
          <a:xfrm>
            <a:off x="2257025" y="405975"/>
            <a:ext cx="6994800" cy="1830000"/>
          </a:xfrm>
          <a:prstGeom prst="rect">
            <a:avLst/>
          </a:prstGeom>
          <a:solidFill>
            <a:srgbClr val="E55858">
              <a:alpha val="45240"/>
            </a:srgbClr>
          </a:solidFill>
        </p:spPr>
        <p:txBody>
          <a:bodyPr spcFirstLastPara="1" wrap="square" lIns="91425" tIns="91425" rIns="91425" bIns="91425" anchor="b" anchorCtr="0">
            <a:normAutofit fontScale="90000"/>
          </a:bodyPr>
          <a:lstStyle/>
          <a:p>
            <a:pPr marL="0" lvl="0" indent="0" algn="ctr" rtl="0">
              <a:lnSpc>
                <a:spcPct val="109090"/>
              </a:lnSpc>
              <a:spcBef>
                <a:spcPts val="1200"/>
              </a:spcBef>
              <a:spcAft>
                <a:spcPts val="0"/>
              </a:spcAft>
              <a:buClr>
                <a:schemeClr val="dk1"/>
              </a:buClr>
              <a:buSzPct val="28947"/>
              <a:buFont typeface="Arial"/>
              <a:buNone/>
            </a:pPr>
            <a:endParaRPr sz="3800" b="1"/>
          </a:p>
          <a:p>
            <a:pPr marL="0" lvl="0" indent="0" algn="ctr" rtl="0">
              <a:lnSpc>
                <a:spcPct val="109090"/>
              </a:lnSpc>
              <a:spcBef>
                <a:spcPts val="1200"/>
              </a:spcBef>
              <a:spcAft>
                <a:spcPts val="0"/>
              </a:spcAft>
              <a:buClr>
                <a:schemeClr val="dk1"/>
              </a:buClr>
              <a:buSzPct val="28947"/>
              <a:buFont typeface="Arial"/>
              <a:buNone/>
            </a:pPr>
            <a:r>
              <a:rPr lang="en" sz="3800" b="1">
                <a:latin typeface="Georgia"/>
                <a:ea typeface="Georgia"/>
                <a:cs typeface="Georgia"/>
                <a:sym typeface="Georgia"/>
              </a:rPr>
              <a:t>108th World Day of Migrants and Refugees 2022</a:t>
            </a:r>
            <a:endParaRPr sz="3800" b="1">
              <a:latin typeface="Georgia"/>
              <a:ea typeface="Georgia"/>
              <a:cs typeface="Georgia"/>
              <a:sym typeface="Georgia"/>
            </a:endParaRPr>
          </a:p>
          <a:p>
            <a:pPr marL="0" lvl="0" indent="0" algn="ctr" rtl="0">
              <a:lnSpc>
                <a:spcPct val="109000"/>
              </a:lnSpc>
              <a:spcBef>
                <a:spcPts val="0"/>
              </a:spcBef>
              <a:spcAft>
                <a:spcPts val="0"/>
              </a:spcAft>
              <a:buClr>
                <a:schemeClr val="dk1"/>
              </a:buClr>
              <a:buSzPct val="61111"/>
              <a:buFont typeface="Arial"/>
              <a:buNone/>
            </a:pPr>
            <a:r>
              <a:rPr lang="en" sz="1800">
                <a:latin typeface="Georgia"/>
                <a:ea typeface="Georgia"/>
                <a:cs typeface="Georgia"/>
                <a:sym typeface="Georgia"/>
              </a:rPr>
              <a:t>Produced by the Australian Catholic Migrant and Refugee Office</a:t>
            </a:r>
            <a:endParaRPr sz="1800">
              <a:latin typeface="Georgia"/>
              <a:ea typeface="Georgia"/>
              <a:cs typeface="Georgia"/>
              <a:sym typeface="Georgia"/>
            </a:endParaRPr>
          </a:p>
          <a:p>
            <a:pPr marL="0" lvl="0" indent="0" algn="ctr" rtl="0">
              <a:lnSpc>
                <a:spcPct val="109000"/>
              </a:lnSpc>
              <a:spcBef>
                <a:spcPts val="0"/>
              </a:spcBef>
              <a:spcAft>
                <a:spcPts val="0"/>
              </a:spcAft>
              <a:buClr>
                <a:schemeClr val="dk1"/>
              </a:buClr>
              <a:buSzPct val="61111"/>
              <a:buFont typeface="Arial"/>
              <a:buNone/>
            </a:pPr>
            <a:r>
              <a:rPr lang="en" sz="1800">
                <a:latin typeface="Georgia"/>
                <a:ea typeface="Georgia"/>
                <a:cs typeface="Georgia"/>
                <a:sym typeface="Georgia"/>
              </a:rPr>
              <a:t>Photos from pexels.com and canva.com, Videos from youtube.com</a:t>
            </a:r>
            <a:endParaRPr sz="3800" b="1">
              <a:latin typeface="Georgia"/>
              <a:ea typeface="Georgia"/>
              <a:cs typeface="Georgia"/>
              <a:sym typeface="Georgia"/>
            </a:endParaRPr>
          </a:p>
        </p:txBody>
      </p:sp>
      <p:sp>
        <p:nvSpPr>
          <p:cNvPr id="122" name="Google Shape;122;p23"/>
          <p:cNvSpPr txBox="1">
            <a:spLocks noGrp="1"/>
          </p:cNvSpPr>
          <p:nvPr>
            <p:ph type="subTitle" idx="1"/>
          </p:nvPr>
        </p:nvSpPr>
        <p:spPr>
          <a:xfrm>
            <a:off x="589350" y="4597875"/>
            <a:ext cx="7965300" cy="1723200"/>
          </a:xfrm>
          <a:prstGeom prst="rect">
            <a:avLst/>
          </a:prstGeom>
          <a:solidFill>
            <a:srgbClr val="A7C0E6">
              <a:alpha val="72020"/>
            </a:srgbClr>
          </a:solidFill>
        </p:spPr>
        <p:txBody>
          <a:bodyPr spcFirstLastPara="1" wrap="square" lIns="91425" tIns="91425" rIns="91425" bIns="91425" anchor="t" anchorCtr="0">
            <a:noAutofit/>
          </a:bodyPr>
          <a:lstStyle/>
          <a:p>
            <a:pPr marL="0" lvl="0" indent="0" algn="ctr" rtl="0">
              <a:spcBef>
                <a:spcPts val="0"/>
              </a:spcBef>
              <a:spcAft>
                <a:spcPts val="0"/>
              </a:spcAft>
              <a:buNone/>
            </a:pPr>
            <a:r>
              <a:rPr lang="en" sz="4800" b="1">
                <a:solidFill>
                  <a:schemeClr val="dk1"/>
                </a:solidFill>
                <a:latin typeface="Georgia"/>
                <a:ea typeface="Georgia"/>
                <a:cs typeface="Georgia"/>
                <a:sym typeface="Georgia"/>
              </a:rPr>
              <a:t>Building the Future with Migrants and Refugees</a:t>
            </a:r>
            <a:endParaRPr sz="4800" b="1">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930725" y="0"/>
            <a:ext cx="11428127" cy="6858001"/>
          </a:xfrm>
          <a:prstGeom prst="rect">
            <a:avLst/>
          </a:prstGeom>
          <a:noFill/>
          <a:ln>
            <a:noFill/>
          </a:ln>
        </p:spPr>
      </p:pic>
      <p:sp>
        <p:nvSpPr>
          <p:cNvPr id="62" name="Google Shape;62;p14"/>
          <p:cNvSpPr txBox="1">
            <a:spLocks noGrp="1"/>
          </p:cNvSpPr>
          <p:nvPr>
            <p:ph type="title"/>
          </p:nvPr>
        </p:nvSpPr>
        <p:spPr>
          <a:xfrm>
            <a:off x="3042950" y="4556925"/>
            <a:ext cx="5408400" cy="1464000"/>
          </a:xfrm>
          <a:prstGeom prst="rect">
            <a:avLst/>
          </a:prstGeom>
          <a:solidFill>
            <a:srgbClr val="A7C0E6">
              <a:alpha val="72020"/>
            </a:srgbClr>
          </a:solidFill>
        </p:spPr>
        <p:txBody>
          <a:bodyPr spcFirstLastPara="1" wrap="square" lIns="91425" tIns="91425" rIns="91425" bIns="91425" anchor="t" anchorCtr="0">
            <a:noAutofit/>
          </a:bodyPr>
          <a:lstStyle/>
          <a:p>
            <a:pPr marL="0" lvl="0" indent="0" algn="ctr" rtl="0">
              <a:spcBef>
                <a:spcPts val="0"/>
              </a:spcBef>
              <a:spcAft>
                <a:spcPts val="0"/>
              </a:spcAft>
              <a:buNone/>
            </a:pPr>
            <a:r>
              <a:rPr lang="en" sz="4200" b="1">
                <a:latin typeface="Georgia"/>
                <a:ea typeface="Georgia"/>
                <a:cs typeface="Georgia"/>
                <a:sym typeface="Georgia"/>
              </a:rPr>
              <a:t>Acknowledgement </a:t>
            </a:r>
            <a:endParaRPr sz="4200" b="1">
              <a:latin typeface="Georgia"/>
              <a:ea typeface="Georgia"/>
              <a:cs typeface="Georgia"/>
              <a:sym typeface="Georgia"/>
            </a:endParaRPr>
          </a:p>
          <a:p>
            <a:pPr marL="0" lvl="0" indent="0" algn="ctr" rtl="0">
              <a:spcBef>
                <a:spcPts val="0"/>
              </a:spcBef>
              <a:spcAft>
                <a:spcPts val="0"/>
              </a:spcAft>
              <a:buNone/>
            </a:pPr>
            <a:r>
              <a:rPr lang="en" sz="4200" b="1">
                <a:latin typeface="Georgia"/>
                <a:ea typeface="Georgia"/>
                <a:cs typeface="Georgia"/>
                <a:sym typeface="Georgia"/>
              </a:rPr>
              <a:t>of Country</a:t>
            </a:r>
            <a:endParaRPr sz="4200" b="1">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272950" y="0"/>
            <a:ext cx="10289490" cy="6857999"/>
          </a:xfrm>
          <a:prstGeom prst="rect">
            <a:avLst/>
          </a:prstGeom>
          <a:noFill/>
          <a:ln>
            <a:noFill/>
          </a:ln>
        </p:spPr>
      </p:pic>
      <p:sp>
        <p:nvSpPr>
          <p:cNvPr id="68" name="Google Shape;68;p15"/>
          <p:cNvSpPr txBox="1">
            <a:spLocks noGrp="1"/>
          </p:cNvSpPr>
          <p:nvPr>
            <p:ph type="ctrTitle"/>
          </p:nvPr>
        </p:nvSpPr>
        <p:spPr>
          <a:xfrm>
            <a:off x="1313400" y="3502000"/>
            <a:ext cx="6323100" cy="2836500"/>
          </a:xfrm>
          <a:prstGeom prst="rect">
            <a:avLst/>
          </a:prstGeom>
          <a:solidFill>
            <a:srgbClr val="A7C0E6">
              <a:alpha val="72020"/>
            </a:srgbClr>
          </a:solidFill>
        </p:spPr>
        <p:txBody>
          <a:bodyPr spcFirstLastPara="1" wrap="square" lIns="91425" tIns="91425" rIns="91425" bIns="91425" anchor="b" anchorCtr="0">
            <a:normAutofit fontScale="90000"/>
          </a:bodyPr>
          <a:lstStyle/>
          <a:p>
            <a:pPr marL="0" lvl="0" indent="0" algn="ctr" rtl="0">
              <a:lnSpc>
                <a:spcPct val="109090"/>
              </a:lnSpc>
              <a:spcBef>
                <a:spcPts val="1200"/>
              </a:spcBef>
              <a:spcAft>
                <a:spcPts val="0"/>
              </a:spcAft>
              <a:buNone/>
            </a:pPr>
            <a:endParaRPr sz="3800" b="1"/>
          </a:p>
          <a:p>
            <a:pPr marL="0" lvl="0" indent="0" algn="ctr" rtl="0">
              <a:lnSpc>
                <a:spcPct val="109090"/>
              </a:lnSpc>
              <a:spcBef>
                <a:spcPts val="1200"/>
              </a:spcBef>
              <a:spcAft>
                <a:spcPts val="0"/>
              </a:spcAft>
              <a:buNone/>
            </a:pPr>
            <a:endParaRPr sz="3800" b="1">
              <a:latin typeface="Georgia"/>
              <a:ea typeface="Georgia"/>
              <a:cs typeface="Georgia"/>
              <a:sym typeface="Georgia"/>
            </a:endParaRPr>
          </a:p>
          <a:p>
            <a:pPr marL="0" lvl="0" indent="0" algn="ctr" rtl="0">
              <a:lnSpc>
                <a:spcPct val="109000"/>
              </a:lnSpc>
              <a:spcBef>
                <a:spcPts val="0"/>
              </a:spcBef>
              <a:spcAft>
                <a:spcPts val="0"/>
              </a:spcAft>
              <a:buNone/>
            </a:pPr>
            <a:r>
              <a:rPr lang="en" sz="4688" b="1">
                <a:latin typeface="Georgia"/>
                <a:ea typeface="Georgia"/>
                <a:cs typeface="Georgia"/>
                <a:sym typeface="Georgia"/>
              </a:rPr>
              <a:t>Sign of the Cross and</a:t>
            </a:r>
            <a:endParaRPr sz="4688" b="1">
              <a:latin typeface="Georgia"/>
              <a:ea typeface="Georgia"/>
              <a:cs typeface="Georgia"/>
              <a:sym typeface="Georgia"/>
            </a:endParaRPr>
          </a:p>
          <a:p>
            <a:pPr marL="0" lvl="0" indent="0" algn="ctr" rtl="0">
              <a:lnSpc>
                <a:spcPct val="109000"/>
              </a:lnSpc>
              <a:spcBef>
                <a:spcPts val="0"/>
              </a:spcBef>
              <a:spcAft>
                <a:spcPts val="0"/>
              </a:spcAft>
              <a:buNone/>
            </a:pPr>
            <a:r>
              <a:rPr lang="en" sz="4688" b="1">
                <a:latin typeface="Georgia"/>
                <a:ea typeface="Georgia"/>
                <a:cs typeface="Georgia"/>
                <a:sym typeface="Georgia"/>
              </a:rPr>
              <a:t>Opening Prayer</a:t>
            </a:r>
            <a:endParaRPr sz="4688" b="1">
              <a:latin typeface="Georgia"/>
              <a:ea typeface="Georgia"/>
              <a:cs typeface="Georgia"/>
              <a:sym typeface="Georgia"/>
            </a:endParaRPr>
          </a:p>
          <a:p>
            <a:pPr marL="0" lvl="0" indent="0" algn="ctr" rtl="0">
              <a:lnSpc>
                <a:spcPct val="109090"/>
              </a:lnSpc>
              <a:spcBef>
                <a:spcPts val="1200"/>
              </a:spcBef>
              <a:spcAft>
                <a:spcPts val="0"/>
              </a:spcAft>
              <a:buNone/>
            </a:pPr>
            <a:endParaRPr sz="2911" b="1">
              <a:latin typeface="Georgia"/>
              <a:ea typeface="Georgia"/>
              <a:cs typeface="Georgia"/>
              <a:sym typeface="Georgia"/>
            </a:endParaRPr>
          </a:p>
          <a:p>
            <a:pPr marL="0" lvl="0" indent="0" algn="ctr" rtl="0">
              <a:lnSpc>
                <a:spcPct val="109090"/>
              </a:lnSpc>
              <a:spcBef>
                <a:spcPts val="1200"/>
              </a:spcBef>
              <a:spcAft>
                <a:spcPts val="0"/>
              </a:spcAft>
              <a:buNone/>
            </a:pPr>
            <a:r>
              <a:rPr lang="en" sz="3244">
                <a:latin typeface="Georgia"/>
                <a:ea typeface="Georgia"/>
                <a:cs typeface="Georgia"/>
                <a:sym typeface="Georgia"/>
              </a:rPr>
              <a:t>Response:</a:t>
            </a:r>
            <a:r>
              <a:rPr lang="en" sz="3244" b="1">
                <a:latin typeface="Georgia"/>
                <a:ea typeface="Georgia"/>
                <a:cs typeface="Georgia"/>
                <a:sym typeface="Georgia"/>
              </a:rPr>
              <a:t> Amen.</a:t>
            </a:r>
            <a:endParaRPr sz="3244" b="1">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74" name="Google Shape;74;p16"/>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75" name="Google Shape;75;p16"/>
          <p:cNvPicPr preferRelativeResize="0"/>
          <p:nvPr/>
        </p:nvPicPr>
        <p:blipFill>
          <a:blip r:embed="rId3">
            <a:alphaModFix/>
          </a:blip>
          <a:stretch>
            <a:fillRect/>
          </a:stretch>
        </p:blipFill>
        <p:spPr>
          <a:xfrm>
            <a:off x="0" y="-51"/>
            <a:ext cx="9144000" cy="6858050"/>
          </a:xfrm>
          <a:prstGeom prst="rect">
            <a:avLst/>
          </a:prstGeom>
          <a:noFill/>
          <a:ln>
            <a:noFill/>
          </a:ln>
        </p:spPr>
      </p:pic>
      <p:sp>
        <p:nvSpPr>
          <p:cNvPr id="76" name="Google Shape;76;p16"/>
          <p:cNvSpPr txBox="1">
            <a:spLocks noGrp="1"/>
          </p:cNvSpPr>
          <p:nvPr>
            <p:ph type="ctrTitle"/>
          </p:nvPr>
        </p:nvSpPr>
        <p:spPr>
          <a:xfrm>
            <a:off x="150" y="0"/>
            <a:ext cx="9144000" cy="3349800"/>
          </a:xfrm>
          <a:prstGeom prst="rect">
            <a:avLst/>
          </a:prstGeom>
          <a:solidFill>
            <a:srgbClr val="E55858">
              <a:alpha val="45240"/>
            </a:srgbClr>
          </a:solidFill>
        </p:spPr>
        <p:txBody>
          <a:bodyPr spcFirstLastPara="1" wrap="square" lIns="91425" tIns="91425" rIns="91425" bIns="91425" anchor="b" anchorCtr="0">
            <a:normAutofit fontScale="90000"/>
          </a:bodyPr>
          <a:lstStyle/>
          <a:p>
            <a:pPr marL="0" lvl="0" indent="0" algn="ctr" rtl="0">
              <a:lnSpc>
                <a:spcPct val="109090"/>
              </a:lnSpc>
              <a:spcBef>
                <a:spcPts val="1200"/>
              </a:spcBef>
              <a:spcAft>
                <a:spcPts val="0"/>
              </a:spcAft>
              <a:buNone/>
            </a:pPr>
            <a:endParaRPr sz="4466" b="1">
              <a:latin typeface="Georgia"/>
              <a:ea typeface="Georgia"/>
              <a:cs typeface="Georgia"/>
              <a:sym typeface="Georgia"/>
            </a:endParaRPr>
          </a:p>
          <a:p>
            <a:pPr marL="0" lvl="0" indent="0" algn="ctr" rtl="0">
              <a:lnSpc>
                <a:spcPct val="109090"/>
              </a:lnSpc>
              <a:spcBef>
                <a:spcPts val="1200"/>
              </a:spcBef>
              <a:spcAft>
                <a:spcPts val="0"/>
              </a:spcAft>
              <a:buNone/>
            </a:pPr>
            <a:endParaRPr sz="4466" b="1">
              <a:latin typeface="Georgia"/>
              <a:ea typeface="Georgia"/>
              <a:cs typeface="Georgia"/>
              <a:sym typeface="Georgia"/>
            </a:endParaRPr>
          </a:p>
          <a:p>
            <a:pPr marL="0" lvl="0" indent="0" algn="ctr" rtl="0">
              <a:lnSpc>
                <a:spcPct val="109090"/>
              </a:lnSpc>
              <a:spcBef>
                <a:spcPts val="1200"/>
              </a:spcBef>
              <a:spcAft>
                <a:spcPts val="0"/>
              </a:spcAft>
              <a:buNone/>
            </a:pPr>
            <a:endParaRPr sz="4466" b="1">
              <a:latin typeface="Georgia"/>
              <a:ea typeface="Georgia"/>
              <a:cs typeface="Georgia"/>
              <a:sym typeface="Georgia"/>
            </a:endParaRPr>
          </a:p>
          <a:p>
            <a:pPr marL="0" lvl="0" indent="0" algn="ctr" rtl="0">
              <a:lnSpc>
                <a:spcPct val="109000"/>
              </a:lnSpc>
              <a:spcBef>
                <a:spcPts val="0"/>
              </a:spcBef>
              <a:spcAft>
                <a:spcPts val="0"/>
              </a:spcAft>
              <a:buNone/>
            </a:pPr>
            <a:r>
              <a:rPr lang="en" sz="4688" b="1">
                <a:latin typeface="Georgia"/>
                <a:ea typeface="Georgia"/>
                <a:cs typeface="Georgia"/>
                <a:sym typeface="Georgia"/>
              </a:rPr>
              <a:t>Reading: Hebrews 11:8-10</a:t>
            </a:r>
            <a:endParaRPr sz="4688" b="1">
              <a:latin typeface="Georgia"/>
              <a:ea typeface="Georgia"/>
              <a:cs typeface="Georgia"/>
              <a:sym typeface="Georgia"/>
            </a:endParaRPr>
          </a:p>
          <a:p>
            <a:pPr marL="0" lvl="0" indent="0" algn="ctr" rtl="0">
              <a:lnSpc>
                <a:spcPct val="109090"/>
              </a:lnSpc>
              <a:spcBef>
                <a:spcPts val="1200"/>
              </a:spcBef>
              <a:spcAft>
                <a:spcPts val="0"/>
              </a:spcAft>
              <a:buNone/>
            </a:pPr>
            <a:endParaRPr sz="3800" b="1">
              <a:latin typeface="Georgia"/>
              <a:ea typeface="Georgia"/>
              <a:cs typeface="Georgia"/>
              <a:sym typeface="Georgia"/>
            </a:endParaRPr>
          </a:p>
          <a:p>
            <a:pPr marL="0" lvl="0" indent="0" algn="l" rtl="0">
              <a:lnSpc>
                <a:spcPct val="109090"/>
              </a:lnSpc>
              <a:spcBef>
                <a:spcPts val="1200"/>
              </a:spcBef>
              <a:spcAft>
                <a:spcPts val="0"/>
              </a:spcAft>
              <a:buNone/>
            </a:pPr>
            <a:endParaRPr sz="3244" b="1">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82" name="Google Shape;82;p17"/>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83" name="Google Shape;83;p17" descr="Find more educational materials on http://www.unhcr.org/teaching-about-refugees" title="Who is a Migrant?">
            <a:hlinkClick r:id="rId3"/>
          </p:cNvPr>
          <p:cNvPicPr preferRelativeResize="0"/>
          <p:nvPr/>
        </p:nvPicPr>
        <p:blipFill>
          <a:blip r:embed="rId4">
            <a:alphaModFix/>
          </a:blip>
          <a:stretch>
            <a:fillRect/>
          </a:stretch>
        </p:blipFill>
        <p:spPr>
          <a:xfrm>
            <a:off x="0" y="-49"/>
            <a:ext cx="9144000" cy="685804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89" name="Google Shape;89;p18"/>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2" name="Online Media 1" title="What is the difference between a migrant and a refugee?">
            <a:hlinkClick r:id="" action="ppaction://media"/>
            <a:extLst>
              <a:ext uri="{FF2B5EF4-FFF2-40B4-BE49-F238E27FC236}">
                <a16:creationId xmlns:a16="http://schemas.microsoft.com/office/drawing/2014/main" id="{1B65E010-D7B9-93AE-04E2-6FECD714E703}"/>
              </a:ext>
            </a:extLst>
          </p:cNvPr>
          <p:cNvPicPr>
            <a:picLocks noRot="1" noChangeAspect="1"/>
          </p:cNvPicPr>
          <p:nvPr>
            <a:videoFile r:link="rId1"/>
          </p:nvPr>
        </p:nvPicPr>
        <p:blipFill>
          <a:blip r:embed="rId4"/>
          <a:stretch>
            <a:fillRect/>
          </a:stretch>
        </p:blipFill>
        <p:spPr>
          <a:xfrm>
            <a:off x="45349" y="871442"/>
            <a:ext cx="9053302" cy="51151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19"/>
          <p:cNvPicPr preferRelativeResize="0"/>
          <p:nvPr/>
        </p:nvPicPr>
        <p:blipFill>
          <a:blip r:embed="rId3">
            <a:alphaModFix/>
          </a:blip>
          <a:stretch>
            <a:fillRect/>
          </a:stretch>
        </p:blipFill>
        <p:spPr>
          <a:xfrm>
            <a:off x="-272950" y="0"/>
            <a:ext cx="10289490" cy="6857999"/>
          </a:xfrm>
          <a:prstGeom prst="rect">
            <a:avLst/>
          </a:prstGeom>
          <a:noFill/>
          <a:ln>
            <a:noFill/>
          </a:ln>
        </p:spPr>
      </p:pic>
      <p:sp>
        <p:nvSpPr>
          <p:cNvPr id="96" name="Google Shape;96;p19"/>
          <p:cNvSpPr txBox="1">
            <a:spLocks noGrp="1"/>
          </p:cNvSpPr>
          <p:nvPr>
            <p:ph type="ctrTitle"/>
          </p:nvPr>
        </p:nvSpPr>
        <p:spPr>
          <a:xfrm>
            <a:off x="1171800" y="3795175"/>
            <a:ext cx="6800400" cy="2527500"/>
          </a:xfrm>
          <a:prstGeom prst="rect">
            <a:avLst/>
          </a:prstGeom>
          <a:solidFill>
            <a:srgbClr val="A7C0E6">
              <a:alpha val="72020"/>
            </a:srgbClr>
          </a:solidFill>
        </p:spPr>
        <p:txBody>
          <a:bodyPr spcFirstLastPara="1" wrap="square" lIns="91425" tIns="91425" rIns="91425" bIns="91425" anchor="b" anchorCtr="0">
            <a:normAutofit fontScale="90000"/>
          </a:bodyPr>
          <a:lstStyle/>
          <a:p>
            <a:pPr marL="0" lvl="0" indent="0" algn="ctr" rtl="0">
              <a:lnSpc>
                <a:spcPct val="109090"/>
              </a:lnSpc>
              <a:spcBef>
                <a:spcPts val="1200"/>
              </a:spcBef>
              <a:spcAft>
                <a:spcPts val="0"/>
              </a:spcAft>
              <a:buNone/>
            </a:pPr>
            <a:endParaRPr sz="3800" b="1"/>
          </a:p>
          <a:p>
            <a:pPr marL="0" lvl="0" indent="0" algn="ctr" rtl="0">
              <a:lnSpc>
                <a:spcPct val="109090"/>
              </a:lnSpc>
              <a:spcBef>
                <a:spcPts val="1200"/>
              </a:spcBef>
              <a:spcAft>
                <a:spcPts val="0"/>
              </a:spcAft>
              <a:buNone/>
            </a:pPr>
            <a:endParaRPr sz="3800" b="1">
              <a:latin typeface="Georgia"/>
              <a:ea typeface="Georgia"/>
              <a:cs typeface="Georgia"/>
              <a:sym typeface="Georgia"/>
            </a:endParaRPr>
          </a:p>
          <a:p>
            <a:pPr marL="0" lvl="0" indent="0" algn="ctr" rtl="0">
              <a:lnSpc>
                <a:spcPct val="109000"/>
              </a:lnSpc>
              <a:spcBef>
                <a:spcPts val="0"/>
              </a:spcBef>
              <a:spcAft>
                <a:spcPts val="0"/>
              </a:spcAft>
              <a:buNone/>
            </a:pPr>
            <a:r>
              <a:rPr lang="en" sz="4688" b="1">
                <a:latin typeface="Georgia"/>
                <a:ea typeface="Georgia"/>
                <a:cs typeface="Georgia"/>
                <a:sym typeface="Georgia"/>
              </a:rPr>
              <a:t>We Respond in Prayer</a:t>
            </a:r>
            <a:endParaRPr sz="4688" b="1">
              <a:latin typeface="Georgia"/>
              <a:ea typeface="Georgia"/>
              <a:cs typeface="Georgia"/>
              <a:sym typeface="Georgia"/>
            </a:endParaRPr>
          </a:p>
          <a:p>
            <a:pPr marL="0" lvl="0" indent="0" algn="ctr" rtl="0">
              <a:lnSpc>
                <a:spcPct val="109090"/>
              </a:lnSpc>
              <a:spcBef>
                <a:spcPts val="1200"/>
              </a:spcBef>
              <a:spcAft>
                <a:spcPts val="0"/>
              </a:spcAft>
              <a:buNone/>
            </a:pPr>
            <a:endParaRPr sz="1577" b="1">
              <a:latin typeface="Georgia"/>
              <a:ea typeface="Georgia"/>
              <a:cs typeface="Georgia"/>
              <a:sym typeface="Georgia"/>
            </a:endParaRPr>
          </a:p>
          <a:p>
            <a:pPr marL="0" lvl="0" indent="0" algn="ctr" rtl="0">
              <a:lnSpc>
                <a:spcPct val="109090"/>
              </a:lnSpc>
              <a:spcBef>
                <a:spcPts val="1200"/>
              </a:spcBef>
              <a:spcAft>
                <a:spcPts val="0"/>
              </a:spcAft>
              <a:buNone/>
            </a:pPr>
            <a:r>
              <a:rPr lang="en" sz="3244">
                <a:latin typeface="Georgia"/>
                <a:ea typeface="Georgia"/>
                <a:cs typeface="Georgia"/>
                <a:sym typeface="Georgia"/>
              </a:rPr>
              <a:t>Response:</a:t>
            </a:r>
            <a:r>
              <a:rPr lang="en" sz="3244" b="1">
                <a:latin typeface="Georgia"/>
                <a:ea typeface="Georgia"/>
                <a:cs typeface="Georgia"/>
                <a:sym typeface="Georgia"/>
              </a:rPr>
              <a:t> Lord, hear our prayer.</a:t>
            </a:r>
            <a:endParaRPr sz="3244" b="1">
              <a:latin typeface="Georgia"/>
              <a:ea typeface="Georgia"/>
              <a:cs typeface="Georgia"/>
              <a:sym typeface="Georgia"/>
            </a:endParaRPr>
          </a:p>
          <a:p>
            <a:pPr marL="0" lvl="0" indent="0" algn="ctr" rtl="0">
              <a:lnSpc>
                <a:spcPct val="109090"/>
              </a:lnSpc>
              <a:spcBef>
                <a:spcPts val="1200"/>
              </a:spcBef>
              <a:spcAft>
                <a:spcPts val="0"/>
              </a:spcAft>
              <a:buNone/>
            </a:pPr>
            <a:r>
              <a:rPr lang="en" sz="3244">
                <a:latin typeface="Georgia"/>
                <a:ea typeface="Georgia"/>
                <a:cs typeface="Georgia"/>
                <a:sym typeface="Georgia"/>
              </a:rPr>
              <a:t>…through Christ our Lord: </a:t>
            </a:r>
            <a:r>
              <a:rPr lang="en" sz="3244" b="1">
                <a:latin typeface="Georgia"/>
                <a:ea typeface="Georgia"/>
                <a:cs typeface="Georgia"/>
                <a:sym typeface="Georgia"/>
              </a:rPr>
              <a:t>Amen.</a:t>
            </a:r>
            <a:endParaRPr sz="3244" b="1">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20"/>
          <p:cNvPicPr preferRelativeResize="0"/>
          <p:nvPr/>
        </p:nvPicPr>
        <p:blipFill>
          <a:blip r:embed="rId3">
            <a:alphaModFix amt="51000"/>
          </a:blip>
          <a:stretch>
            <a:fillRect/>
          </a:stretch>
        </p:blipFill>
        <p:spPr>
          <a:xfrm>
            <a:off x="-272950" y="0"/>
            <a:ext cx="10289490" cy="6857999"/>
          </a:xfrm>
          <a:prstGeom prst="rect">
            <a:avLst/>
          </a:prstGeom>
          <a:noFill/>
          <a:ln>
            <a:noFill/>
          </a:ln>
        </p:spPr>
      </p:pic>
      <p:sp>
        <p:nvSpPr>
          <p:cNvPr id="102" name="Google Shape;102;p20"/>
          <p:cNvSpPr txBox="1">
            <a:spLocks noGrp="1"/>
          </p:cNvSpPr>
          <p:nvPr>
            <p:ph type="ctrTitle"/>
          </p:nvPr>
        </p:nvSpPr>
        <p:spPr>
          <a:xfrm>
            <a:off x="713400" y="871650"/>
            <a:ext cx="7717200" cy="5114700"/>
          </a:xfrm>
          <a:prstGeom prst="rect">
            <a:avLst/>
          </a:prstGeom>
          <a:solidFill>
            <a:srgbClr val="E55858">
              <a:alpha val="45240"/>
            </a:srgbClr>
          </a:solidFill>
        </p:spPr>
        <p:txBody>
          <a:bodyPr spcFirstLastPara="1" wrap="square" lIns="91425" tIns="91425" rIns="91425" bIns="91425" anchor="b" anchorCtr="0">
            <a:noAutofit/>
          </a:bodyPr>
          <a:lstStyle/>
          <a:p>
            <a:pPr marL="0" lvl="0" indent="0" algn="ctr" rtl="0">
              <a:lnSpc>
                <a:spcPct val="109090"/>
              </a:lnSpc>
              <a:spcBef>
                <a:spcPts val="1200"/>
              </a:spcBef>
              <a:spcAft>
                <a:spcPts val="0"/>
              </a:spcAft>
              <a:buSzPts val="990"/>
              <a:buNone/>
            </a:pPr>
            <a:endParaRPr sz="2320" b="1"/>
          </a:p>
          <a:p>
            <a:pPr marL="0" lvl="0" indent="0" algn="ctr" rtl="0">
              <a:lnSpc>
                <a:spcPct val="109090"/>
              </a:lnSpc>
              <a:spcBef>
                <a:spcPts val="1200"/>
              </a:spcBef>
              <a:spcAft>
                <a:spcPts val="0"/>
              </a:spcAft>
              <a:buSzPts val="990"/>
              <a:buNone/>
            </a:pPr>
            <a:endParaRPr sz="2320" b="1">
              <a:latin typeface="Georgia"/>
              <a:ea typeface="Georgia"/>
              <a:cs typeface="Georgia"/>
              <a:sym typeface="Georgia"/>
            </a:endParaRPr>
          </a:p>
          <a:p>
            <a:pPr marL="0" lvl="0" indent="0" algn="ctr" rtl="0">
              <a:lnSpc>
                <a:spcPct val="109090"/>
              </a:lnSpc>
              <a:spcBef>
                <a:spcPts val="1200"/>
              </a:spcBef>
              <a:spcAft>
                <a:spcPts val="0"/>
              </a:spcAft>
              <a:buSzPts val="990"/>
              <a:buNone/>
            </a:pPr>
            <a:endParaRPr sz="3120" b="1">
              <a:latin typeface="Georgia"/>
              <a:ea typeface="Georgia"/>
              <a:cs typeface="Georgia"/>
              <a:sym typeface="Georgia"/>
            </a:endParaRPr>
          </a:p>
          <a:p>
            <a:pPr marL="0" lvl="0" indent="0" algn="ctr" rtl="0">
              <a:lnSpc>
                <a:spcPct val="109090"/>
              </a:lnSpc>
              <a:spcBef>
                <a:spcPts val="1200"/>
              </a:spcBef>
              <a:spcAft>
                <a:spcPts val="0"/>
              </a:spcAft>
              <a:buSzPts val="990"/>
              <a:buNone/>
            </a:pPr>
            <a:r>
              <a:rPr lang="en" sz="3120" b="1">
                <a:latin typeface="Georgia"/>
                <a:ea typeface="Georgia"/>
                <a:cs typeface="Georgia"/>
                <a:sym typeface="Georgia"/>
              </a:rPr>
              <a:t>All: Lord, make us builders of your Kingdom,</a:t>
            </a:r>
            <a:endParaRPr sz="3120" b="1">
              <a:latin typeface="Georgia"/>
              <a:ea typeface="Georgia"/>
              <a:cs typeface="Georgia"/>
              <a:sym typeface="Georgia"/>
            </a:endParaRPr>
          </a:p>
          <a:p>
            <a:pPr marL="0" lvl="0" indent="0" algn="ctr" rtl="0">
              <a:lnSpc>
                <a:spcPct val="109090"/>
              </a:lnSpc>
              <a:spcBef>
                <a:spcPts val="1200"/>
              </a:spcBef>
              <a:spcAft>
                <a:spcPts val="0"/>
              </a:spcAft>
              <a:buSzPts val="990"/>
              <a:buNone/>
            </a:pPr>
            <a:r>
              <a:rPr lang="en" sz="3120" b="1">
                <a:latin typeface="Georgia"/>
                <a:ea typeface="Georgia"/>
                <a:cs typeface="Georgia"/>
                <a:sym typeface="Georgia"/>
              </a:rPr>
              <a:t>together with migrants and refugees</a:t>
            </a:r>
            <a:endParaRPr sz="3120" b="1">
              <a:latin typeface="Georgia"/>
              <a:ea typeface="Georgia"/>
              <a:cs typeface="Georgia"/>
              <a:sym typeface="Georgia"/>
            </a:endParaRPr>
          </a:p>
          <a:p>
            <a:pPr marL="0" lvl="0" indent="0" algn="ctr" rtl="0">
              <a:lnSpc>
                <a:spcPct val="109090"/>
              </a:lnSpc>
              <a:spcBef>
                <a:spcPts val="1200"/>
              </a:spcBef>
              <a:spcAft>
                <a:spcPts val="0"/>
              </a:spcAft>
              <a:buSzPts val="990"/>
              <a:buNone/>
            </a:pPr>
            <a:r>
              <a:rPr lang="en" sz="3120" b="1">
                <a:latin typeface="Georgia"/>
                <a:ea typeface="Georgia"/>
                <a:cs typeface="Georgia"/>
                <a:sym typeface="Georgia"/>
              </a:rPr>
              <a:t>and with all who live on the edges.</a:t>
            </a:r>
            <a:endParaRPr sz="3120" b="1">
              <a:latin typeface="Georgia"/>
              <a:ea typeface="Georgia"/>
              <a:cs typeface="Georgia"/>
              <a:sym typeface="Georgia"/>
            </a:endParaRPr>
          </a:p>
          <a:p>
            <a:pPr marL="0" lvl="0" indent="0" algn="ctr" rtl="0">
              <a:lnSpc>
                <a:spcPct val="109090"/>
              </a:lnSpc>
              <a:spcBef>
                <a:spcPts val="1200"/>
              </a:spcBef>
              <a:spcAft>
                <a:spcPts val="0"/>
              </a:spcAft>
              <a:buSzPts val="990"/>
              <a:buNone/>
            </a:pPr>
            <a:r>
              <a:rPr lang="en" sz="3120" b="1">
                <a:latin typeface="Georgia"/>
                <a:ea typeface="Georgia"/>
                <a:cs typeface="Georgia"/>
                <a:sym typeface="Georgia"/>
              </a:rPr>
              <a:t>Lord, let us learn how beautiful it is</a:t>
            </a:r>
            <a:endParaRPr sz="3120" b="1">
              <a:latin typeface="Georgia"/>
              <a:ea typeface="Georgia"/>
              <a:cs typeface="Georgia"/>
              <a:sym typeface="Georgia"/>
            </a:endParaRPr>
          </a:p>
          <a:p>
            <a:pPr marL="0" lvl="0" indent="0" algn="ctr" rtl="0">
              <a:lnSpc>
                <a:spcPct val="109090"/>
              </a:lnSpc>
              <a:spcBef>
                <a:spcPts val="1200"/>
              </a:spcBef>
              <a:spcAft>
                <a:spcPts val="0"/>
              </a:spcAft>
              <a:buSzPts val="990"/>
              <a:buNone/>
            </a:pPr>
            <a:r>
              <a:rPr lang="en" sz="3120" b="1">
                <a:latin typeface="Georgia"/>
                <a:ea typeface="Georgia"/>
                <a:cs typeface="Georgia"/>
                <a:sym typeface="Georgia"/>
              </a:rPr>
              <a:t>to live together as brothers and sisters.</a:t>
            </a:r>
            <a:endParaRPr sz="3120" b="1">
              <a:latin typeface="Georgia"/>
              <a:ea typeface="Georgia"/>
              <a:cs typeface="Georgia"/>
              <a:sym typeface="Georgia"/>
            </a:endParaRPr>
          </a:p>
          <a:p>
            <a:pPr marL="0" lvl="0" indent="0" algn="ctr" rtl="0">
              <a:lnSpc>
                <a:spcPct val="109090"/>
              </a:lnSpc>
              <a:spcBef>
                <a:spcPts val="1200"/>
              </a:spcBef>
              <a:spcAft>
                <a:spcPts val="0"/>
              </a:spcAft>
              <a:buSzPts val="990"/>
              <a:buNone/>
            </a:pPr>
            <a:r>
              <a:rPr lang="en" sz="3120" b="1">
                <a:latin typeface="Georgia"/>
                <a:ea typeface="Georgia"/>
                <a:cs typeface="Georgia"/>
                <a:sym typeface="Georgia"/>
              </a:rPr>
              <a:t>Amen.</a:t>
            </a:r>
            <a:endParaRPr sz="3120" b="1">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21"/>
          <p:cNvPicPr preferRelativeResize="0"/>
          <p:nvPr/>
        </p:nvPicPr>
        <p:blipFill>
          <a:blip r:embed="rId3">
            <a:alphaModFix/>
          </a:blip>
          <a:stretch>
            <a:fillRect/>
          </a:stretch>
        </p:blipFill>
        <p:spPr>
          <a:xfrm>
            <a:off x="-272950" y="0"/>
            <a:ext cx="10289490" cy="6857999"/>
          </a:xfrm>
          <a:prstGeom prst="rect">
            <a:avLst/>
          </a:prstGeom>
          <a:noFill/>
          <a:ln>
            <a:noFill/>
          </a:ln>
        </p:spPr>
      </p:pic>
      <p:sp>
        <p:nvSpPr>
          <p:cNvPr id="108" name="Google Shape;108;p21"/>
          <p:cNvSpPr txBox="1">
            <a:spLocks noGrp="1"/>
          </p:cNvSpPr>
          <p:nvPr>
            <p:ph type="ctrTitle"/>
          </p:nvPr>
        </p:nvSpPr>
        <p:spPr>
          <a:xfrm>
            <a:off x="110700" y="3811100"/>
            <a:ext cx="8922600" cy="2511600"/>
          </a:xfrm>
          <a:prstGeom prst="rect">
            <a:avLst/>
          </a:prstGeom>
          <a:solidFill>
            <a:srgbClr val="A7C0E6">
              <a:alpha val="72020"/>
            </a:srgbClr>
          </a:solidFill>
        </p:spPr>
        <p:txBody>
          <a:bodyPr spcFirstLastPara="1" wrap="square" lIns="91425" tIns="91425" rIns="91425" bIns="91425" anchor="b" anchorCtr="0">
            <a:normAutofit fontScale="90000"/>
          </a:bodyPr>
          <a:lstStyle/>
          <a:p>
            <a:pPr marL="0" lvl="0" indent="0" algn="ctr" rtl="0">
              <a:lnSpc>
                <a:spcPct val="109090"/>
              </a:lnSpc>
              <a:spcBef>
                <a:spcPts val="1200"/>
              </a:spcBef>
              <a:spcAft>
                <a:spcPts val="0"/>
              </a:spcAft>
              <a:buNone/>
            </a:pPr>
            <a:endParaRPr sz="3800" b="1"/>
          </a:p>
          <a:p>
            <a:pPr marL="0" lvl="0" indent="0" algn="ctr" rtl="0">
              <a:lnSpc>
                <a:spcPct val="109090"/>
              </a:lnSpc>
              <a:spcBef>
                <a:spcPts val="1200"/>
              </a:spcBef>
              <a:spcAft>
                <a:spcPts val="0"/>
              </a:spcAft>
              <a:buNone/>
            </a:pPr>
            <a:endParaRPr sz="3800" b="1">
              <a:latin typeface="Georgia"/>
              <a:ea typeface="Georgia"/>
              <a:cs typeface="Georgia"/>
              <a:sym typeface="Georgia"/>
            </a:endParaRPr>
          </a:p>
          <a:p>
            <a:pPr marL="0" lvl="0" indent="0" algn="ctr" rtl="0">
              <a:lnSpc>
                <a:spcPct val="109000"/>
              </a:lnSpc>
              <a:spcBef>
                <a:spcPts val="0"/>
              </a:spcBef>
              <a:spcAft>
                <a:spcPts val="0"/>
              </a:spcAft>
              <a:buNone/>
            </a:pPr>
            <a:r>
              <a:rPr lang="en" sz="4688" b="1">
                <a:latin typeface="Georgia"/>
                <a:ea typeface="Georgia"/>
                <a:cs typeface="Georgia"/>
                <a:sym typeface="Georgia"/>
              </a:rPr>
              <a:t>Blessing and Dismissal</a:t>
            </a:r>
            <a:endParaRPr sz="4688" b="1">
              <a:latin typeface="Georgia"/>
              <a:ea typeface="Georgia"/>
              <a:cs typeface="Georgia"/>
              <a:sym typeface="Georgia"/>
            </a:endParaRPr>
          </a:p>
          <a:p>
            <a:pPr marL="0" lvl="0" indent="0" algn="ctr" rtl="0">
              <a:lnSpc>
                <a:spcPct val="109090"/>
              </a:lnSpc>
              <a:spcBef>
                <a:spcPts val="1200"/>
              </a:spcBef>
              <a:spcAft>
                <a:spcPts val="0"/>
              </a:spcAft>
              <a:buNone/>
            </a:pPr>
            <a:endParaRPr sz="1577" b="1">
              <a:latin typeface="Georgia"/>
              <a:ea typeface="Georgia"/>
              <a:cs typeface="Georgia"/>
              <a:sym typeface="Georgia"/>
            </a:endParaRPr>
          </a:p>
          <a:p>
            <a:pPr marL="0" lvl="0" indent="0" algn="ctr" rtl="0">
              <a:lnSpc>
                <a:spcPct val="109090"/>
              </a:lnSpc>
              <a:spcBef>
                <a:spcPts val="1200"/>
              </a:spcBef>
              <a:spcAft>
                <a:spcPts val="0"/>
              </a:spcAft>
              <a:buNone/>
            </a:pPr>
            <a:r>
              <a:rPr lang="en" sz="3244">
                <a:latin typeface="Georgia"/>
                <a:ea typeface="Georgia"/>
                <a:cs typeface="Georgia"/>
                <a:sym typeface="Georgia"/>
              </a:rPr>
              <a:t>Response:</a:t>
            </a:r>
            <a:r>
              <a:rPr lang="en" sz="3244" b="1">
                <a:latin typeface="Georgia"/>
                <a:ea typeface="Georgia"/>
                <a:cs typeface="Georgia"/>
                <a:sym typeface="Georgia"/>
              </a:rPr>
              <a:t> Amen.</a:t>
            </a:r>
            <a:endParaRPr sz="3244" b="1">
              <a:latin typeface="Georgia"/>
              <a:ea typeface="Georgia"/>
              <a:cs typeface="Georgia"/>
              <a:sym typeface="Georgia"/>
            </a:endParaRPr>
          </a:p>
          <a:p>
            <a:pPr marL="0" lvl="0" indent="0" algn="ctr" rtl="0">
              <a:lnSpc>
                <a:spcPct val="109090"/>
              </a:lnSpc>
              <a:spcBef>
                <a:spcPts val="1200"/>
              </a:spcBef>
              <a:spcAft>
                <a:spcPts val="0"/>
              </a:spcAft>
              <a:buNone/>
            </a:pPr>
            <a:r>
              <a:rPr lang="en" sz="3244">
                <a:latin typeface="Georgia"/>
                <a:ea typeface="Georgia"/>
                <a:cs typeface="Georgia"/>
                <a:sym typeface="Georgia"/>
              </a:rPr>
              <a:t>…to build the Kingdom of God: </a:t>
            </a:r>
            <a:r>
              <a:rPr lang="en" sz="3244" b="1">
                <a:latin typeface="Georgia"/>
                <a:ea typeface="Georgia"/>
                <a:cs typeface="Georgia"/>
                <a:sym typeface="Georgia"/>
              </a:rPr>
              <a:t>Thanks be to God!</a:t>
            </a:r>
            <a:endParaRPr sz="3244" b="1">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8572dc-a0cc-4c75-8839-41466289af54">
      <Terms xmlns="http://schemas.microsoft.com/office/infopath/2007/PartnerControls"/>
    </lcf76f155ced4ddcb4097134ff3c332f>
    <TaxCatchAll xmlns="be02e6f8-ed53-4e5e-a6ad-bbe6da79ea6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98FF4C62C7C040873E69560CC17735" ma:contentTypeVersion="16" ma:contentTypeDescription="Create a new document." ma:contentTypeScope="" ma:versionID="5e9e677d6c6a230c4cc7573c41cc3082">
  <xsd:schema xmlns:xsd="http://www.w3.org/2001/XMLSchema" xmlns:xs="http://www.w3.org/2001/XMLSchema" xmlns:p="http://schemas.microsoft.com/office/2006/metadata/properties" xmlns:ns2="94b7dc0f-28c0-401b-be1d-f3d989cf5e37" xmlns:ns3="6a8572dc-a0cc-4c75-8839-41466289af54" xmlns:ns4="be02e6f8-ed53-4e5e-a6ad-bbe6da79ea66" targetNamespace="http://schemas.microsoft.com/office/2006/metadata/properties" ma:root="true" ma:fieldsID="d74ec2bfcd8ae8f6a2f6fe04d296274f" ns2:_="" ns3:_="" ns4:_="">
    <xsd:import namespace="94b7dc0f-28c0-401b-be1d-f3d989cf5e37"/>
    <xsd:import namespace="6a8572dc-a0cc-4c75-8839-41466289af54"/>
    <xsd:import namespace="be02e6f8-ed53-4e5e-a6ad-bbe6da79ea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b7dc0f-28c0-401b-be1d-f3d989cf5e3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8572dc-a0cc-4c75-8839-41466289af5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008c932-918a-434d-b851-035d6bcadef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02e6f8-ed53-4e5e-a6ad-bbe6da79ea6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a0dd8f1-cae2-498f-be18-2bcf590aa5ea}" ma:internalName="TaxCatchAll" ma:showField="CatchAllData" ma:web="94b7dc0f-28c0-401b-be1d-f3d989cf5e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0AFEF1-CD09-4CE2-829C-25901D9DDF29}">
  <ds:schemaRefs>
    <ds:schemaRef ds:uri="http://schemas.microsoft.com/office/2006/metadata/properties"/>
    <ds:schemaRef ds:uri="http://schemas.microsoft.com/office/infopath/2007/PartnerControls"/>
    <ds:schemaRef ds:uri="6a8572dc-a0cc-4c75-8839-41466289af54"/>
    <ds:schemaRef ds:uri="be02e6f8-ed53-4e5e-a6ad-bbe6da79ea66"/>
  </ds:schemaRefs>
</ds:datastoreItem>
</file>

<file path=customXml/itemProps2.xml><?xml version="1.0" encoding="utf-8"?>
<ds:datastoreItem xmlns:ds="http://schemas.openxmlformats.org/officeDocument/2006/customXml" ds:itemID="{190349F5-8396-4AEB-ABC7-1B1A91E62942}">
  <ds:schemaRefs>
    <ds:schemaRef ds:uri="http://schemas.microsoft.com/sharepoint/v3/contenttype/forms"/>
  </ds:schemaRefs>
</ds:datastoreItem>
</file>

<file path=customXml/itemProps3.xml><?xml version="1.0" encoding="utf-8"?>
<ds:datastoreItem xmlns:ds="http://schemas.openxmlformats.org/officeDocument/2006/customXml" ds:itemID="{8E7A9144-8ABE-4A37-9C02-BC6068D819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b7dc0f-28c0-401b-be1d-f3d989cf5e37"/>
    <ds:schemaRef ds:uri="6a8572dc-a0cc-4c75-8839-41466289af54"/>
    <ds:schemaRef ds:uri="be02e6f8-ed53-4e5e-a6ad-bbe6da79ea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On-screen Show (4:3)</PresentationFormat>
  <Paragraphs>95</Paragraphs>
  <Slides>11</Slides>
  <Notes>11</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Georgia</vt:lpstr>
      <vt:lpstr>Times New Roman</vt:lpstr>
      <vt:lpstr>Simple Light</vt:lpstr>
      <vt:lpstr> 108th World Day of Migrants and Refugees 2022</vt:lpstr>
      <vt:lpstr>Acknowledgement  of Country</vt:lpstr>
      <vt:lpstr>  Sign of the Cross and Opening Prayer  Response: Amen.</vt:lpstr>
      <vt:lpstr>PowerPoint Presentation</vt:lpstr>
      <vt:lpstr>PowerPoint Presentation</vt:lpstr>
      <vt:lpstr>PowerPoint Presentation</vt:lpstr>
      <vt:lpstr>  We Respond in Prayer  Response: Lord, hear our prayer. …through Christ our Lord: Amen.</vt:lpstr>
      <vt:lpstr>   All: Lord, make us builders of your Kingdom, together with migrants and refugees and with all who live on the edges. Lord, let us learn how beautiful it is to live together as brothers and sisters. Amen.</vt:lpstr>
      <vt:lpstr>  Blessing and Dismissal  Response: Amen. …to build the Kingdom of God: Thanks be to God!</vt:lpstr>
      <vt:lpstr>PowerPoint Presentation</vt:lpstr>
      <vt:lpstr> 108th World Day of Migrants and Refugees 2022 Produced by the Australian Catholic Migrant and Refugee Office Photos from pexels.com and canva.com, Videos from youtube.com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108th World Day of Migrants and Refugees 2022</dc:title>
  <cp:lastModifiedBy>Khalid Marogi</cp:lastModifiedBy>
  <cp:revision>1</cp:revision>
  <dcterms:modified xsi:type="dcterms:W3CDTF">2022-08-09T04:15:08Z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0x0101004498FF4C62C7C040873E69560CC17735</vt:lpwstr>
  </property>
  <property fmtid="{D5CDD505-2E9C-101B-9397-08002B2CF9AE}" pid="3" name="MediaServiceImageTags">
    <vt:lpwstr/>
  </property>
</Properties>
</file>